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8" r:id="rId2"/>
    <p:sldId id="263" r:id="rId3"/>
    <p:sldId id="262" r:id="rId4"/>
    <p:sldId id="264" r:id="rId5"/>
    <p:sldId id="265" r:id="rId6"/>
    <p:sldId id="266" r:id="rId7"/>
  </p:sldIdLst>
  <p:sldSz cx="9144000" cy="6858000" type="screen4x3"/>
  <p:notesSz cx="6858000" cy="9144000"/>
  <p:custDataLst>
    <p:tags r:id="rId9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3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2" y="174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DD1B9-F574-446D-B0AC-E3162703850A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BCA37-9E5F-46E9-B979-D44DDD1E0B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3896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BCA37-9E5F-46E9-B979-D44DDD1E0B9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1340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BCA37-9E5F-46E9-B979-D44DDD1E0B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0472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BCA37-9E5F-46E9-B979-D44DDD1E0B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808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BCA37-9E5F-46E9-B979-D44DDD1E0B9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6188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BCA37-9E5F-46E9-B979-D44DDD1E0B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2374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BCA37-9E5F-46E9-B979-D44DDD1E0B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6671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220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425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47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724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248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01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46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49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305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A7315F-A7FE-4C6E-9532-BD05552CBD54}" type="datetimeFigureOut">
              <a:rPr lang="es-ES" smtClean="0"/>
              <a:t>07/12/2015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4387EA2-4B44-4FCC-A624-2BD4D95802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848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8587"/>
            <a:ext cx="9165733" cy="6895174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542661" y="0"/>
            <a:ext cx="6601338" cy="954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722782" y="1375051"/>
            <a:ext cx="71429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" y="21169"/>
            <a:ext cx="2461822" cy="81516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r="9770" b="20080"/>
          <a:stretch/>
        </p:blipFill>
        <p:spPr>
          <a:xfrm>
            <a:off x="13253" y="2442092"/>
            <a:ext cx="1351722" cy="433634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-39756" y="3101011"/>
            <a:ext cx="1828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Definir</a:t>
            </a:r>
            <a:r>
              <a:rPr lang="es-ES" sz="2000" baseline="0" dirty="0" smtClean="0"/>
              <a:t> el concepto y utilidad de la balanza de comprobación</a:t>
            </a:r>
            <a:r>
              <a:rPr lang="es-ES" sz="2000" dirty="0" smtClean="0"/>
              <a:t>.</a:t>
            </a:r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55" y="6031838"/>
            <a:ext cx="744517" cy="742740"/>
          </a:xfrm>
          <a:prstGeom prst="rect">
            <a:avLst/>
          </a:prstGeom>
        </p:spPr>
      </p:pic>
      <p:sp>
        <p:nvSpPr>
          <p:cNvPr id="14" name="CuadroTexto 13"/>
          <p:cNvSpPr txBox="1"/>
          <p:nvPr userDrawn="1"/>
        </p:nvSpPr>
        <p:spPr>
          <a:xfrm>
            <a:off x="1351723" y="6387547"/>
            <a:ext cx="777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noProof="0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Contabilidad</a:t>
            </a:r>
            <a:r>
              <a:rPr lang="pt-BR" sz="2400" b="1" noProof="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Básica               		</a:t>
            </a:r>
            <a:r>
              <a:rPr lang="pt-BR" sz="2400" b="1" baseline="0" noProof="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400" b="1" noProof="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 3 de 5</a:t>
            </a:r>
            <a:endParaRPr lang="pt-BR" sz="2400" b="1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73306" y="1091175"/>
            <a:ext cx="7570694" cy="1006566"/>
          </a:xfrm>
          <a:solidFill>
            <a:srgbClr val="C00000"/>
          </a:solidFill>
        </p:spPr>
        <p:txBody>
          <a:bodyPr/>
          <a:lstStyle/>
          <a:p>
            <a:pPr algn="ctr">
              <a:defRPr/>
            </a:pPr>
            <a:r>
              <a:rPr lang="es-MX" sz="5400" b="1" dirty="0" smtClean="0">
                <a:solidFill>
                  <a:schemeClr val="bg1"/>
                </a:solidFill>
              </a:rPr>
              <a:t>Balanza de comprobación</a:t>
            </a:r>
            <a:endParaRPr lang="es-MX" sz="3600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1" y="2197333"/>
            <a:ext cx="6696634" cy="3871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519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7364" y="0"/>
            <a:ext cx="6696636" cy="968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sz="3600" b="1" dirty="0" smtClean="0"/>
              <a:t>Balanza de Comprobación</a:t>
            </a:r>
            <a:endParaRPr lang="es-MX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07776" y="1188477"/>
            <a:ext cx="7234518" cy="1983721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Definición</a:t>
            </a:r>
          </a:p>
          <a:p>
            <a:pPr marL="0" indent="0">
              <a:buNone/>
              <a:defRPr/>
            </a:pPr>
            <a:r>
              <a:rPr lang="es-ES" sz="2400" dirty="0" smtClean="0"/>
              <a:t>Estado </a:t>
            </a:r>
            <a:r>
              <a:rPr lang="es-ES" sz="2400" dirty="0"/>
              <a:t>contable que se </a:t>
            </a:r>
            <a:r>
              <a:rPr lang="es-ES" sz="2400" dirty="0" smtClean="0"/>
              <a:t>elabora </a:t>
            </a:r>
            <a:r>
              <a:rPr lang="es-ES" sz="2400" dirty="0"/>
              <a:t>periódicamente, por lo general </a:t>
            </a:r>
            <a:r>
              <a:rPr lang="es-ES" sz="2400" dirty="0" smtClean="0"/>
              <a:t>a final de </a:t>
            </a:r>
            <a:r>
              <a:rPr lang="es-ES" sz="2400" dirty="0"/>
              <a:t>mes, para comprobar que la totalidad de los </a:t>
            </a:r>
            <a:r>
              <a:rPr lang="es-ES" sz="2400" dirty="0" smtClean="0"/>
              <a:t>cargos, </a:t>
            </a:r>
            <a:r>
              <a:rPr lang="es-ES" sz="2400" dirty="0"/>
              <a:t>es igual a la totalidad de los abonos hechos en los </a:t>
            </a:r>
            <a:r>
              <a:rPr lang="es-ES" sz="2400" dirty="0" smtClean="0"/>
              <a:t>libros, </a:t>
            </a:r>
            <a:r>
              <a:rPr lang="es-ES" sz="2400" dirty="0"/>
              <a:t>durante cierto periodo.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43658" b="14918"/>
          <a:stretch/>
        </p:blipFill>
        <p:spPr>
          <a:xfrm>
            <a:off x="2693893" y="3172198"/>
            <a:ext cx="5262283" cy="284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940407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7364" y="0"/>
            <a:ext cx="6696636" cy="968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sz="3600" b="1" dirty="0" smtClean="0"/>
              <a:t>Balanza de Comprobación</a:t>
            </a:r>
            <a:endParaRPr lang="es-MX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78602" y="1227510"/>
            <a:ext cx="7463118" cy="2222595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Utilidad</a:t>
            </a:r>
          </a:p>
          <a:p>
            <a:pPr marL="0" indent="0">
              <a:buNone/>
              <a:defRPr/>
            </a:pPr>
            <a:r>
              <a:rPr lang="es-ES" sz="2400" dirty="0" smtClean="0"/>
              <a:t>Permite ubicar </a:t>
            </a:r>
            <a:r>
              <a:rPr lang="es-ES" sz="2400" dirty="0"/>
              <a:t>errores </a:t>
            </a:r>
            <a:r>
              <a:rPr lang="es-ES" sz="2400" dirty="0" smtClean="0"/>
              <a:t>en </a:t>
            </a:r>
            <a:r>
              <a:rPr lang="es-ES" sz="2400" dirty="0"/>
              <a:t>un período </a:t>
            </a:r>
            <a:r>
              <a:rPr lang="es-ES" sz="2400" dirty="0" smtClean="0"/>
              <a:t>de </a:t>
            </a:r>
            <a:r>
              <a:rPr lang="es-ES" sz="2400" dirty="0"/>
              <a:t>tiempo y </a:t>
            </a:r>
            <a:r>
              <a:rPr lang="es-ES" sz="2400" dirty="0" smtClean="0"/>
              <a:t>corregirlos</a:t>
            </a:r>
            <a:r>
              <a:rPr lang="es-ES" sz="2400" dirty="0"/>
              <a:t>. </a:t>
            </a:r>
            <a:r>
              <a:rPr lang="es-ES" sz="2400" dirty="0" smtClean="0"/>
              <a:t>Es </a:t>
            </a:r>
            <a:r>
              <a:rPr lang="es-ES" sz="2400" dirty="0"/>
              <a:t>una lista </a:t>
            </a:r>
            <a:r>
              <a:rPr lang="es-ES" sz="2400" dirty="0" smtClean="0"/>
              <a:t>de </a:t>
            </a:r>
            <a:r>
              <a:rPr lang="es-ES" sz="2400" dirty="0"/>
              <a:t>los saldos de las cuentas que </a:t>
            </a:r>
            <a:r>
              <a:rPr lang="es-ES" sz="2400" dirty="0" smtClean="0"/>
              <a:t>se emplearan </a:t>
            </a:r>
            <a:r>
              <a:rPr lang="es-ES" sz="2400" dirty="0"/>
              <a:t>en la preparación de los estados financieros. </a:t>
            </a:r>
            <a:r>
              <a:rPr lang="es-ES" sz="2400" dirty="0" smtClean="0"/>
              <a:t>Proporciona </a:t>
            </a:r>
            <a:r>
              <a:rPr lang="es-ES" sz="2400" dirty="0"/>
              <a:t>al contador información para </a:t>
            </a:r>
            <a:r>
              <a:rPr lang="es-ES" sz="2400" dirty="0" smtClean="0"/>
              <a:t>ello, </a:t>
            </a:r>
            <a:r>
              <a:rPr lang="es-ES" sz="2400" dirty="0"/>
              <a:t>ya que </a:t>
            </a:r>
            <a:r>
              <a:rPr lang="es-ES" sz="2400" dirty="0" smtClean="0"/>
              <a:t>es más </a:t>
            </a:r>
            <a:r>
              <a:rPr lang="es-ES" sz="2400" dirty="0"/>
              <a:t>sencillo utilizar los datos de la </a:t>
            </a:r>
            <a:r>
              <a:rPr lang="es-ES" sz="2400" dirty="0" smtClean="0"/>
              <a:t>balanza, </a:t>
            </a:r>
            <a:r>
              <a:rPr lang="es-ES" sz="2400" dirty="0"/>
              <a:t>que </a:t>
            </a:r>
            <a:r>
              <a:rPr lang="es-ES" sz="2400" dirty="0" smtClean="0"/>
              <a:t>del mayor</a:t>
            </a:r>
            <a:r>
              <a:rPr lang="es-ES" sz="2400" dirty="0"/>
              <a:t>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10605" b="17217"/>
          <a:stretch/>
        </p:blipFill>
        <p:spPr>
          <a:xfrm>
            <a:off x="2684852" y="3450105"/>
            <a:ext cx="5450618" cy="2579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797642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7364" y="0"/>
            <a:ext cx="6696636" cy="968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sz="3600" b="1" dirty="0" smtClean="0"/>
              <a:t>Balanza de Comprobación</a:t>
            </a:r>
            <a:endParaRPr lang="es-MX" sz="3600" b="1" dirty="0"/>
          </a:p>
        </p:txBody>
      </p:sp>
      <p:sp>
        <p:nvSpPr>
          <p:cNvPr id="5" name="Forma libre 4"/>
          <p:cNvSpPr/>
          <p:nvPr/>
        </p:nvSpPr>
        <p:spPr>
          <a:xfrm>
            <a:off x="1290918" y="712694"/>
            <a:ext cx="7866529" cy="5661212"/>
          </a:xfrm>
          <a:custGeom>
            <a:avLst/>
            <a:gdLst>
              <a:gd name="connsiteX0" fmla="*/ 416859 w 7866529"/>
              <a:gd name="connsiteY0" fmla="*/ 5432612 h 5661212"/>
              <a:gd name="connsiteX1" fmla="*/ 0 w 7866529"/>
              <a:gd name="connsiteY1" fmla="*/ 322730 h 5661212"/>
              <a:gd name="connsiteX2" fmla="*/ 7866529 w 7866529"/>
              <a:gd name="connsiteY2" fmla="*/ 0 h 5661212"/>
              <a:gd name="connsiteX3" fmla="*/ 7853082 w 7866529"/>
              <a:gd name="connsiteY3" fmla="*/ 5661212 h 5661212"/>
              <a:gd name="connsiteX4" fmla="*/ 416859 w 7866529"/>
              <a:gd name="connsiteY4" fmla="*/ 5432612 h 566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6529" h="5661212">
                <a:moveTo>
                  <a:pt x="416859" y="5432612"/>
                </a:moveTo>
                <a:lnTo>
                  <a:pt x="0" y="322730"/>
                </a:lnTo>
                <a:lnTo>
                  <a:pt x="7866529" y="0"/>
                </a:lnTo>
                <a:cubicBezTo>
                  <a:pt x="7862047" y="1887071"/>
                  <a:pt x="7857564" y="3774141"/>
                  <a:pt x="7853082" y="5661212"/>
                </a:cubicBezTo>
                <a:lnTo>
                  <a:pt x="416859" y="5432612"/>
                </a:lnTo>
                <a:close/>
              </a:path>
            </a:pathLst>
          </a:custGeom>
          <a:blipFill dpi="0" rotWithShape="1"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53987" y="1190063"/>
            <a:ext cx="7288307" cy="1795183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s-ES" sz="2400" dirty="0"/>
              <a:t>Cuando las cuentas no </a:t>
            </a:r>
            <a:r>
              <a:rPr lang="es-ES" sz="2400" dirty="0" smtClean="0"/>
              <a:t>cuadran (el </a:t>
            </a:r>
            <a:r>
              <a:rPr lang="es-ES" sz="2400" dirty="0"/>
              <a:t>total </a:t>
            </a:r>
            <a:r>
              <a:rPr lang="es-ES" sz="2400" dirty="0" smtClean="0"/>
              <a:t>del debe, </a:t>
            </a:r>
            <a:r>
              <a:rPr lang="es-ES" sz="2400" dirty="0"/>
              <a:t>es diferente </a:t>
            </a:r>
            <a:r>
              <a:rPr lang="es-ES" sz="2400" dirty="0" smtClean="0"/>
              <a:t>al del haber), </a:t>
            </a:r>
            <a:r>
              <a:rPr lang="es-ES" sz="2400" dirty="0"/>
              <a:t>podemos detectar los errores si calculamos la diferencia entre estos totales de la balanza de comprobación. Después, haremos uno o varios de los siguientes movimientos: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023782" y="3005414"/>
            <a:ext cx="69050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smtClean="0"/>
              <a:t>Ver </a:t>
            </a:r>
            <a:r>
              <a:rPr lang="es-ES" sz="2000" b="1" dirty="0"/>
              <a:t>si en la balanza </a:t>
            </a:r>
            <a:r>
              <a:rPr lang="es-ES" sz="2000" b="1" dirty="0" smtClean="0"/>
              <a:t>falta </a:t>
            </a:r>
            <a:r>
              <a:rPr lang="es-ES" sz="2000" b="1" dirty="0"/>
              <a:t>alguna cuenta.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smtClean="0"/>
              <a:t>Dividir </a:t>
            </a:r>
            <a:r>
              <a:rPr lang="es-ES" sz="2000" b="1" dirty="0"/>
              <a:t>entre </a:t>
            </a:r>
            <a:r>
              <a:rPr lang="es-ES" sz="2000" b="1" dirty="0" smtClean="0"/>
              <a:t>dos, </a:t>
            </a:r>
            <a:r>
              <a:rPr lang="es-ES" sz="2000" b="1" dirty="0"/>
              <a:t>la diferencia que haya entre el total de cargos y el total de abonos. Un cargo tratado como un abono, o viceversa. </a:t>
            </a:r>
            <a:r>
              <a:rPr lang="es-ES" sz="2000" b="1" dirty="0" smtClean="0"/>
              <a:t>Duplica </a:t>
            </a:r>
            <a:r>
              <a:rPr lang="es-ES" sz="2000" b="1" dirty="0"/>
              <a:t>el monto del error.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smtClean="0"/>
              <a:t>Dividir </a:t>
            </a:r>
            <a:r>
              <a:rPr lang="es-ES" sz="2000" b="1" dirty="0"/>
              <a:t>entre nueve el monto de la diferencia, Si podemos dividir el resultado justo entre nueve, el error puede ser un error de pase al mayor </a:t>
            </a:r>
            <a:endParaRPr lang="es-ES" sz="2000" b="1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ES" sz="2000" b="1" dirty="0" smtClean="0"/>
              <a:t>ejemplo</a:t>
            </a:r>
            <a:r>
              <a:rPr lang="es-ES" sz="2000" b="1" dirty="0"/>
              <a:t>: escribir $300 en lugar de $</a:t>
            </a:r>
            <a:r>
              <a:rPr lang="es-ES" sz="2000" b="1" dirty="0" smtClean="0"/>
              <a:t>30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ES" sz="2000" b="1" dirty="0" smtClean="0"/>
              <a:t>o </a:t>
            </a:r>
            <a:r>
              <a:rPr lang="es-ES" sz="2000" b="1" dirty="0"/>
              <a:t>una </a:t>
            </a:r>
            <a:r>
              <a:rPr lang="es-ES" sz="2000" b="1" dirty="0" smtClean="0"/>
              <a:t>transposición: poner </a:t>
            </a:r>
            <a:r>
              <a:rPr lang="es-ES" sz="2000" b="1" dirty="0"/>
              <a:t>561 en lugar de </a:t>
            </a:r>
            <a:r>
              <a:rPr lang="es-ES" sz="2000" b="1" dirty="0" smtClean="0"/>
              <a:t>516.</a:t>
            </a:r>
          </a:p>
        </p:txBody>
      </p:sp>
    </p:spTree>
    <p:extLst>
      <p:ext uri="{BB962C8B-B14F-4D97-AF65-F5344CB8AC3E}">
        <p14:creationId xmlns:p14="http://schemas.microsoft.com/office/powerpoint/2010/main" val="418504077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7364" y="0"/>
            <a:ext cx="6696636" cy="968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sz="3600" b="1" dirty="0" smtClean="0"/>
              <a:t>Balanza de Comprobación</a:t>
            </a:r>
            <a:endParaRPr lang="es-MX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53988" y="1190063"/>
            <a:ext cx="7274860" cy="2202425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s-ES" sz="2400" dirty="0"/>
              <a:t>No confunda una balanza de </a:t>
            </a:r>
            <a:r>
              <a:rPr lang="es-ES" sz="2400" dirty="0" smtClean="0"/>
              <a:t>comprobación, </a:t>
            </a:r>
            <a:r>
              <a:rPr lang="es-ES" sz="2400" dirty="0"/>
              <a:t>con un balance general. Una balanza de comprobación es un documento interno, que sólo verán los dueños los administradores y los contadores de la compañía. La compañía presenta al público su balance general, que es un estado financiero formal.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14707" b="10470"/>
          <a:stretch/>
        </p:blipFill>
        <p:spPr>
          <a:xfrm>
            <a:off x="2314084" y="3392488"/>
            <a:ext cx="6161850" cy="251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17609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7364" y="0"/>
            <a:ext cx="6696636" cy="968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sz="3600" b="1" dirty="0" smtClean="0"/>
              <a:t>Balanza de Comprobación</a:t>
            </a:r>
            <a:endParaRPr lang="es-MX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78602" y="1227510"/>
            <a:ext cx="7463118" cy="534055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 de una Balanza de Comprobación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455" y="1761564"/>
            <a:ext cx="7194401" cy="431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830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419aa8bb4f5aa61c9759e88060db1e964c8af"/>
  <p:tag name="ISPRING_ULTRA_SCORM_COURSE_ID" val="E99AA7AC-E5D2-45F8-8A57-27A31B2ABE1B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EF6NUZ7BdOSwAEAANoDAAAPAAAAbm9uZS9wbGF5ZXIueG1spZJPb9QwEMXPW6nfIfK99m4Rolo59ICUE0WVFhC3lTeZJqaOHTwTsvvtmfzZpFuQQOKQaPIy72fPs/X9sXbJT4hog0/FRq5FAj4PhfVlKr58zm7uxP376yvdOHOCmNgiFT54EEkBmEfbEPseDVWpeCFIhoqEXx63R7SpqIiarVJd18nujQyxVLfr9UZ9e/i4yyuozY31SMbnzF32ciuSJtoQLZ1S8W4trq9WA/ICZ5F7fInBtf3KKPNQqyYCgieIatz2bN3S38381MErOjWAgkdfDbMfTP78EIrWAfbaSo9tOyDqCYO20rS1mzufYMxTMTbsa0A0JaB0vhRq9Ko/mPWTM1hNHLzA9tymPTiLFYsjfejeL+r+bBmyVxNHXYJ0PUwwnGLWOpeBoTZCIZIIP1rLVdZjv85HsN6IcTnP3Xt8tl5il7PGVWZyCvH0gR18JFOUco5ejtHLwdTbh+ITF49TnLsFMgezhKArqt3bf86j7/6fOAp4Mq0jcV7B+gKOmeW/BDWPQsAz9pqkxsl+tTOVd9ce6hdX40Iadzdl8R1FQiaWwNewMGTUos8w9Zqm1fg5JTTHotXv91JPRC5/AVBLAQIAABQAAgAIAEF6NUZ7BdOSwAEAANoDAAAPAAAAAAAAAAEAAAAAAAAAAABub25lL3BsYXllci54bWxQSwUGAAAAAAEAAQA9AAAA7QEAAAAA"/>
  <p:tag name="ISPRING_PRESENTATION_TITLE" val="Sem 3 Día 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2047</TotalTime>
  <Words>316</Words>
  <Application>Microsoft Office PowerPoint</Application>
  <PresentationFormat>Presentación en pantalla (4:3)</PresentationFormat>
  <Paragraphs>24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Wingdings</vt:lpstr>
      <vt:lpstr>Tema de Office</vt:lpstr>
      <vt:lpstr>Balanza de comprobación</vt:lpstr>
      <vt:lpstr>Balanza de Comprobación</vt:lpstr>
      <vt:lpstr>Balanza de Comprobación</vt:lpstr>
      <vt:lpstr>Balanza de Comprobación</vt:lpstr>
      <vt:lpstr>Balanza de Comprobación</vt:lpstr>
      <vt:lpstr>Balanza de Comprobación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3 Día 4</dc:title>
  <dc:creator>Sistemas 02 De Corporativo ITCEN</dc:creator>
  <cp:lastModifiedBy>Sistemas 02 De Corporativo ITCEN</cp:lastModifiedBy>
  <cp:revision>115</cp:revision>
  <dcterms:created xsi:type="dcterms:W3CDTF">2015-05-15T15:42:49Z</dcterms:created>
  <dcterms:modified xsi:type="dcterms:W3CDTF">2015-12-07T23:05:23Z</dcterms:modified>
</cp:coreProperties>
</file>